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6" r:id="rId25"/>
    <p:sldId id="283" r:id="rId26"/>
    <p:sldId id="284" r:id="rId27"/>
    <p:sldId id="285" r:id="rId28"/>
    <p:sldId id="287" r:id="rId29"/>
    <p:sldId id="280" r:id="rId30"/>
    <p:sldId id="281" r:id="rId31"/>
    <p:sldId id="282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Pretendar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AEF"/>
          </a:solidFill>
        </a:fill>
      </a:tcStyle>
    </a:wholeTbl>
    <a:band2H>
      <a:tcTxStyle/>
      <a:tcStyle>
        <a:tcBdr/>
        <a:fill>
          <a:solidFill>
            <a:srgbClr val="F2F5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4F4"/>
          </a:solidFill>
        </a:fill>
      </a:tcStyle>
    </a:wholeTbl>
    <a:band2H>
      <a:tcTxStyle/>
      <a:tcStyle>
        <a:tcBdr/>
        <a:fill>
          <a:solidFill>
            <a:srgbClr val="EBF2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1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Pretendard"/>
      </a:defRPr>
    </a:lvl1pPr>
    <a:lvl2pPr indent="228600" latinLnBrk="0">
      <a:defRPr sz="1200">
        <a:latin typeface="+mj-lt"/>
        <a:ea typeface="+mj-ea"/>
        <a:cs typeface="+mj-cs"/>
        <a:sym typeface="Pretendard"/>
      </a:defRPr>
    </a:lvl2pPr>
    <a:lvl3pPr indent="457200" latinLnBrk="0">
      <a:defRPr sz="1200">
        <a:latin typeface="+mj-lt"/>
        <a:ea typeface="+mj-ea"/>
        <a:cs typeface="+mj-cs"/>
        <a:sym typeface="Pretendard"/>
      </a:defRPr>
    </a:lvl3pPr>
    <a:lvl4pPr indent="685800" latinLnBrk="0">
      <a:defRPr sz="1200">
        <a:latin typeface="+mj-lt"/>
        <a:ea typeface="+mj-ea"/>
        <a:cs typeface="+mj-cs"/>
        <a:sym typeface="Pretendard"/>
      </a:defRPr>
    </a:lvl4pPr>
    <a:lvl5pPr indent="914400" latinLnBrk="0">
      <a:defRPr sz="1200">
        <a:latin typeface="+mj-lt"/>
        <a:ea typeface="+mj-ea"/>
        <a:cs typeface="+mj-cs"/>
        <a:sym typeface="Pretendard"/>
      </a:defRPr>
    </a:lvl5pPr>
    <a:lvl6pPr indent="1143000" latinLnBrk="0">
      <a:defRPr sz="1200">
        <a:latin typeface="+mj-lt"/>
        <a:ea typeface="+mj-ea"/>
        <a:cs typeface="+mj-cs"/>
        <a:sym typeface="Pretendard"/>
      </a:defRPr>
    </a:lvl6pPr>
    <a:lvl7pPr indent="1371600" latinLnBrk="0">
      <a:defRPr sz="1200">
        <a:latin typeface="+mj-lt"/>
        <a:ea typeface="+mj-ea"/>
        <a:cs typeface="+mj-cs"/>
        <a:sym typeface="Pretendard"/>
      </a:defRPr>
    </a:lvl7pPr>
    <a:lvl8pPr indent="1600200" latinLnBrk="0">
      <a:defRPr sz="1200">
        <a:latin typeface="+mj-lt"/>
        <a:ea typeface="+mj-ea"/>
        <a:cs typeface="+mj-cs"/>
        <a:sym typeface="Pretendard"/>
      </a:defRPr>
    </a:lvl8pPr>
    <a:lvl9pPr indent="1828800" latinLnBrk="0">
      <a:defRPr sz="1200">
        <a:latin typeface="+mj-lt"/>
        <a:ea typeface="+mj-ea"/>
        <a:cs typeface="+mj-cs"/>
        <a:sym typeface="Pretendard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718457" indent="-261257"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1219200" indent="-304800"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1737360" indent="-365760"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2194560" indent="-365760"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9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>
              <a:buSzTx/>
              <a:buFontTx/>
              <a:buNone/>
              <a:defRPr sz="16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"/>
          <p:cNvSpPr txBox="1"/>
          <p:nvPr/>
        </p:nvSpPr>
        <p:spPr>
          <a:xfrm>
            <a:off x="10056646" y="6602223"/>
            <a:ext cx="207969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ⓒSaebyeol Yu. Saebyeol’s PowerPoint</a:t>
            </a:r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 algn="ctr">
              <a:buSzTx/>
              <a:buFontTx/>
              <a:buNone/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 algn="ctr">
              <a:buSzTx/>
              <a:buFontTx/>
              <a:buNone/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 algn="ctr">
              <a:buSzTx/>
              <a:buFontTx/>
              <a:buNone/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 algn="ctr">
              <a:buSzTx/>
              <a:buFontTx/>
              <a:buNone/>
              <a:defRPr sz="24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  <a:lvl2pPr>
              <a:defRPr>
                <a:latin typeface="맑은 고딕"/>
                <a:ea typeface="맑은 고딕"/>
                <a:cs typeface="맑은 고딕"/>
                <a:sym typeface="맑은 고딕"/>
              </a:defRPr>
            </a:lvl2pPr>
            <a:lvl3pPr>
              <a:defRPr>
                <a:latin typeface="맑은 고딕"/>
                <a:ea typeface="맑은 고딕"/>
                <a:cs typeface="맑은 고딕"/>
                <a:sym typeface="맑은 고딕"/>
              </a:defRPr>
            </a:lvl3pPr>
            <a:lvl4pPr>
              <a:defRPr>
                <a:latin typeface="맑은 고딕"/>
                <a:ea typeface="맑은 고딕"/>
                <a:cs typeface="맑은 고딕"/>
                <a:sym typeface="맑은 고딕"/>
              </a:defRPr>
            </a:lvl4pPr>
            <a:lvl5pPr>
              <a:defRPr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4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  <a:lvl2pPr>
              <a:defRPr>
                <a:latin typeface="맑은 고딕"/>
                <a:ea typeface="맑은 고딕"/>
                <a:cs typeface="맑은 고딕"/>
                <a:sym typeface="맑은 고딕"/>
              </a:defRPr>
            </a:lvl2pPr>
            <a:lvl3pPr>
              <a:defRPr>
                <a:latin typeface="맑은 고딕"/>
                <a:ea typeface="맑은 고딕"/>
                <a:cs typeface="맑은 고딕"/>
                <a:sym typeface="맑은 고딕"/>
              </a:defRPr>
            </a:lvl3pPr>
            <a:lvl4pPr>
              <a:defRPr>
                <a:latin typeface="맑은 고딕"/>
                <a:ea typeface="맑은 고딕"/>
                <a:cs typeface="맑은 고딕"/>
                <a:sym typeface="맑은 고딕"/>
              </a:defRPr>
            </a:lvl4pPr>
            <a:lvl5pPr>
              <a:defRPr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6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10056646" y="6602223"/>
            <a:ext cx="207969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ⓒSaebyeol Yu. Saebyeol’s PowerPoint</a:t>
            </a:r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Pretendard ExtraBold"/>
          <a:ea typeface="Pretendard ExtraBold"/>
          <a:cs typeface="Pretendard ExtraBold"/>
          <a:sym typeface="Pretendard Extra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Pretendar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etendar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DCE5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TextBox 12"/>
          <p:cNvSpPr txBox="1"/>
          <p:nvPr/>
        </p:nvSpPr>
        <p:spPr>
          <a:xfrm>
            <a:off x="3596207" y="2341921"/>
            <a:ext cx="5387163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spc="-300"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t>How to use Sourcetree</a:t>
            </a:r>
          </a:p>
        </p:txBody>
      </p:sp>
      <p:sp>
        <p:nvSpPr>
          <p:cNvPr id="112" name="TextBox 23"/>
          <p:cNvSpPr txBox="1"/>
          <p:nvPr/>
        </p:nvSpPr>
        <p:spPr>
          <a:xfrm>
            <a:off x="5001851" y="3428999"/>
            <a:ext cx="218829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154C6B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t>With GitHub</a:t>
            </a:r>
          </a:p>
        </p:txBody>
      </p:sp>
      <p:sp>
        <p:nvSpPr>
          <p:cNvPr id="113" name="직선 연결선 25"/>
          <p:cNvSpPr/>
          <p:nvPr/>
        </p:nvSpPr>
        <p:spPr>
          <a:xfrm flipH="1" flipV="1">
            <a:off x="2751282" y="3393485"/>
            <a:ext cx="7077013" cy="1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TextBox 30"/>
          <p:cNvSpPr txBox="1"/>
          <p:nvPr/>
        </p:nvSpPr>
        <p:spPr>
          <a:xfrm>
            <a:off x="4443177" y="4652340"/>
            <a:ext cx="300435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-300">
                <a:solidFill>
                  <a:srgbClr val="181717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pPr>
            <a:r>
              <a:t>3조:   강성록,  박설빈,  장호진,  조해미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272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273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74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들어가서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Setting-SSH and GPG key 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</a:p>
        </p:txBody>
      </p:sp>
      <p:sp>
        <p:nvSpPr>
          <p:cNvPr id="275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메모장에 복사해둔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key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복사 붙여넣기 한 후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Title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넣고 저장</a:t>
            </a:r>
          </a:p>
        </p:txBody>
      </p:sp>
      <p:sp>
        <p:nvSpPr>
          <p:cNvPr id="276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0" name="모서리가 둥근 직사각형 54"/>
          <p:cNvGrpSpPr/>
          <p:nvPr/>
        </p:nvGrpSpPr>
        <p:grpSpPr>
          <a:xfrm>
            <a:off x="6664115" y="959426"/>
            <a:ext cx="458029" cy="523241"/>
            <a:chOff x="0" y="0"/>
            <a:chExt cx="458028" cy="523240"/>
          </a:xfrm>
        </p:grpSpPr>
        <p:sp>
          <p:nvSpPr>
            <p:cNvPr id="278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16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16</a:t>
              </a:r>
            </a:p>
          </p:txBody>
        </p:sp>
      </p:grpSp>
      <p:grpSp>
        <p:nvGrpSpPr>
          <p:cNvPr id="283" name="모서리가 둥근 직사각형 54"/>
          <p:cNvGrpSpPr/>
          <p:nvPr/>
        </p:nvGrpSpPr>
        <p:grpSpPr>
          <a:xfrm>
            <a:off x="1467195" y="959426"/>
            <a:ext cx="458029" cy="523241"/>
            <a:chOff x="0" y="0"/>
            <a:chExt cx="458028" cy="523240"/>
          </a:xfrm>
        </p:grpSpPr>
        <p:sp>
          <p:nvSpPr>
            <p:cNvPr id="281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15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15</a:t>
              </a:r>
            </a:p>
          </p:txBody>
        </p:sp>
      </p:grpSp>
      <p:sp>
        <p:nvSpPr>
          <p:cNvPr id="286" name="직사각형 12"/>
          <p:cNvSpPr/>
          <p:nvPr/>
        </p:nvSpPr>
        <p:spPr>
          <a:xfrm>
            <a:off x="1467193" y="4116232"/>
            <a:ext cx="1125086" cy="171685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GitHub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0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291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92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저장된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SSH 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키 확인</a:t>
            </a:r>
          </a:p>
        </p:txBody>
      </p:sp>
      <p:sp>
        <p:nvSpPr>
          <p:cNvPr id="293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Create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에서 계정에 저장소 생성하기를 누른 후 계정이 연동된 것을 확인</a:t>
            </a:r>
          </a:p>
        </p:txBody>
      </p:sp>
      <p:sp>
        <p:nvSpPr>
          <p:cNvPr id="294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8" name="모서리가 둥근 직사각형 54"/>
          <p:cNvGrpSpPr/>
          <p:nvPr/>
        </p:nvGrpSpPr>
        <p:grpSpPr>
          <a:xfrm>
            <a:off x="6664115" y="959426"/>
            <a:ext cx="458029" cy="523241"/>
            <a:chOff x="0" y="0"/>
            <a:chExt cx="458028" cy="523240"/>
          </a:xfrm>
        </p:grpSpPr>
        <p:sp>
          <p:nvSpPr>
            <p:cNvPr id="296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18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18</a:t>
              </a:r>
            </a:p>
          </p:txBody>
        </p:sp>
      </p:grpSp>
      <p:grpSp>
        <p:nvGrpSpPr>
          <p:cNvPr id="301" name="모서리가 둥근 직사각형 54"/>
          <p:cNvGrpSpPr/>
          <p:nvPr/>
        </p:nvGrpSpPr>
        <p:grpSpPr>
          <a:xfrm>
            <a:off x="1467195" y="959426"/>
            <a:ext cx="458029" cy="523241"/>
            <a:chOff x="0" y="0"/>
            <a:chExt cx="458028" cy="523240"/>
          </a:xfrm>
        </p:grpSpPr>
        <p:sp>
          <p:nvSpPr>
            <p:cNvPr id="299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17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304" name="직사각형 12"/>
          <p:cNvSpPr/>
          <p:nvPr/>
        </p:nvSpPr>
        <p:spPr>
          <a:xfrm>
            <a:off x="1513282" y="2575300"/>
            <a:ext cx="3880115" cy="85369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직사각형 1"/>
          <p:cNvSpPr/>
          <p:nvPr/>
        </p:nvSpPr>
        <p:spPr>
          <a:xfrm>
            <a:off x="6827163" y="3708717"/>
            <a:ext cx="1917343" cy="287402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작업 중 되돌아 가고 싶은 부분을 선택해 가장 확실한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reset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hard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선택해줍니다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09" name="직사각형 4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Reset 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소스트리와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작업파일 확인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10" name="사각형: 둥근 모서리 6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4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12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7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315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316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18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02.</a:t>
            </a:r>
          </a:p>
        </p:txBody>
      </p:sp>
      <p:sp>
        <p:nvSpPr>
          <p:cNvPr id="319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320" name="TextBox 1"/>
          <p:cNvSpPr txBox="1"/>
          <p:nvPr/>
        </p:nvSpPr>
        <p:spPr>
          <a:xfrm>
            <a:off x="1316767" y="399447"/>
            <a:ext cx="281889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리셋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(Reset)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TextBox 1"/>
          <p:cNvSpPr txBox="1"/>
          <p:nvPr/>
        </p:nvSpPr>
        <p:spPr>
          <a:xfrm>
            <a:off x="1316767" y="399447"/>
            <a:ext cx="14486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(Revert)</a:t>
            </a:r>
          </a:p>
        </p:txBody>
      </p:sp>
      <p:sp>
        <p:nvSpPr>
          <p:cNvPr id="324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03.</a:t>
            </a:r>
          </a:p>
        </p:txBody>
      </p:sp>
      <p:sp>
        <p:nvSpPr>
          <p:cNvPr id="325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326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할 파일 위에서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되돌리기 선택</a:t>
            </a:r>
          </a:p>
        </p:txBody>
      </p:sp>
      <p:sp>
        <p:nvSpPr>
          <p:cNvPr id="327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예 버튼 선택</a:t>
            </a:r>
          </a:p>
        </p:txBody>
      </p:sp>
      <p:sp>
        <p:nvSpPr>
          <p:cNvPr id="328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2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330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331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35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33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37" name="직사각형 15"/>
          <p:cNvSpPr/>
          <p:nvPr/>
        </p:nvSpPr>
        <p:spPr>
          <a:xfrm>
            <a:off x="2451542" y="3259323"/>
            <a:ext cx="2633642" cy="32379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직사각형 19"/>
          <p:cNvSpPr/>
          <p:nvPr/>
        </p:nvSpPr>
        <p:spPr>
          <a:xfrm>
            <a:off x="9312653" y="3010505"/>
            <a:ext cx="615120" cy="248818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TextBox 22"/>
          <p:cNvSpPr txBox="1"/>
          <p:nvPr/>
        </p:nvSpPr>
        <p:spPr>
          <a:xfrm>
            <a:off x="2765461" y="493965"/>
            <a:ext cx="6006116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-300">
                <a:solidFill>
                  <a:srgbClr val="404040"/>
                </a:solidFill>
              </a:defRPr>
            </a:lvl1pPr>
          </a:lstStyle>
          <a:p>
            <a:r>
              <a:rPr dirty="0" err="1"/>
              <a:t>파일들을이전</a:t>
            </a:r>
            <a:r>
              <a:rPr dirty="0"/>
              <a:t> </a:t>
            </a:r>
            <a:r>
              <a:rPr dirty="0" err="1"/>
              <a:t>커밋인</a:t>
            </a:r>
            <a:r>
              <a:rPr dirty="0"/>
              <a:t> </a:t>
            </a:r>
            <a:r>
              <a:rPr dirty="0" err="1"/>
              <a:t>상태로</a:t>
            </a:r>
            <a:r>
              <a:rPr dirty="0"/>
              <a:t> </a:t>
            </a:r>
            <a:r>
              <a:rPr dirty="0" err="1"/>
              <a:t>되돌린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커밋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TextBox 1"/>
          <p:cNvSpPr txBox="1"/>
          <p:nvPr/>
        </p:nvSpPr>
        <p:spPr>
          <a:xfrm>
            <a:off x="1316767" y="399447"/>
            <a:ext cx="14486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(Revert)</a:t>
            </a:r>
          </a:p>
        </p:txBody>
      </p:sp>
      <p:sp>
        <p:nvSpPr>
          <p:cNvPr id="344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03.</a:t>
            </a:r>
          </a:p>
        </p:txBody>
      </p:sp>
      <p:sp>
        <p:nvSpPr>
          <p:cNvPr id="345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346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기존 파일은 삭제되지 않으면서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된 새로운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생성된 것 확인 가능</a:t>
            </a:r>
          </a:p>
        </p:txBody>
      </p:sp>
      <p:sp>
        <p:nvSpPr>
          <p:cNvPr id="347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0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48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52" name="직사각형 10"/>
          <p:cNvSpPr/>
          <p:nvPr/>
        </p:nvSpPr>
        <p:spPr>
          <a:xfrm>
            <a:off x="2676167" y="2399035"/>
            <a:ext cx="2278389" cy="292868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TextBox 1"/>
          <p:cNvSpPr txBox="1"/>
          <p:nvPr/>
        </p:nvSpPr>
        <p:spPr>
          <a:xfrm>
            <a:off x="1316767" y="399447"/>
            <a:ext cx="14486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(Revert)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56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03.</a:t>
            </a:r>
          </a:p>
        </p:txBody>
      </p:sp>
      <p:sp>
        <p:nvSpPr>
          <p:cNvPr id="357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358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번째 줄이 추가된 커밋한 파일</a:t>
            </a:r>
            <a:endParaRPr lang="en-US" altLang="ko-KR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endParaRPr lang="en-US" altLang="ko-KR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후 이전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단계로 되돌아간 것을 확인</a:t>
            </a:r>
            <a:endParaRPr lang="ko-KR" altLang="en-US" dirty="0"/>
          </a:p>
        </p:txBody>
      </p:sp>
      <p:sp>
        <p:nvSpPr>
          <p:cNvPr id="359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마지막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커밋을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하는 경우가 아니라면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역순으로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리버트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해야 충돌 발생 안함</a:t>
            </a:r>
          </a:p>
        </p:txBody>
      </p:sp>
      <p:sp>
        <p:nvSpPr>
          <p:cNvPr id="360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4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362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363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67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65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70" name="직선 화살표 연결선 15"/>
          <p:cNvSpPr/>
          <p:nvPr/>
        </p:nvSpPr>
        <p:spPr>
          <a:xfrm>
            <a:off x="5629197" y="2924185"/>
            <a:ext cx="784044" cy="1"/>
          </a:xfrm>
          <a:prstGeom prst="line">
            <a:avLst/>
          </a:prstGeom>
          <a:ln w="76200">
            <a:solidFill>
              <a:srgbClr val="BFBFB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직사각형 21"/>
          <p:cNvSpPr/>
          <p:nvPr/>
        </p:nvSpPr>
        <p:spPr>
          <a:xfrm>
            <a:off x="7191588" y="2855167"/>
            <a:ext cx="2409613" cy="26811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직사각형 2"/>
          <p:cNvSpPr/>
          <p:nvPr/>
        </p:nvSpPr>
        <p:spPr>
          <a:xfrm>
            <a:off x="1379240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수정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삭제 후 </a:t>
            </a:r>
            <a:r>
              <a:rPr lang="ko-KR" altLang="en-US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커밋단계에서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main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으로 </a:t>
            </a:r>
            <a:r>
              <a:rPr lang="ko-KR" altLang="en-US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올리지않아도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되는 내용을 ‘임시 보관’</a:t>
            </a:r>
          </a:p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376" name="직사각형 4"/>
          <p:cNvSpPr/>
          <p:nvPr/>
        </p:nvSpPr>
        <p:spPr>
          <a:xfrm>
            <a:off x="6664859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커밋할 파일 </a:t>
            </a:r>
            <a:r>
              <a:rPr lang="ko-KR" altLang="en-US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커밋하지 않은 파일 </a:t>
            </a:r>
            <a:r>
              <a:rPr lang="ko-KR" altLang="en-US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대기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77" name="스크린샷 2023-06-17 오후 8.31.03.png" descr="스크린샷 2023-06-17 오후 8.31.03.png"/>
          <p:cNvPicPr>
            <a:picLocks noChangeAspect="1"/>
          </p:cNvPicPr>
          <p:nvPr/>
        </p:nvPicPr>
        <p:blipFill>
          <a:blip r:embed="rId2"/>
          <a:srcRect l="4069" r="4067"/>
          <a:stretch>
            <a:fillRect/>
          </a:stretch>
        </p:blipFill>
        <p:spPr>
          <a:xfrm>
            <a:off x="6543372" y="1483993"/>
            <a:ext cx="4135439" cy="2883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0" y="0"/>
                </a:moveTo>
                <a:cubicBezTo>
                  <a:pt x="1124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1124" y="21600"/>
                  <a:pt x="2510" y="21600"/>
                </a:cubicBezTo>
                <a:lnTo>
                  <a:pt x="19090" y="21600"/>
                </a:lnTo>
                <a:cubicBezTo>
                  <a:pt x="20476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476" y="0"/>
                  <a:pt x="19090" y="0"/>
                </a:cubicBezTo>
                <a:lnTo>
                  <a:pt x="251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8" name="스크린샷 2023-06-17 오후 8.30.07.png" descr="스크린샷 2023-06-17 오후 8.30.07.png"/>
          <p:cNvPicPr>
            <a:picLocks noChangeAspect="1"/>
          </p:cNvPicPr>
          <p:nvPr/>
        </p:nvPicPr>
        <p:blipFill>
          <a:blip r:embed="rId3"/>
          <a:srcRect l="5179" r="5177"/>
          <a:stretch>
            <a:fillRect/>
          </a:stretch>
        </p:blipFill>
        <p:spPr>
          <a:xfrm>
            <a:off x="1338389" y="1483991"/>
            <a:ext cx="4135438" cy="288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0" y="0"/>
                </a:moveTo>
                <a:cubicBezTo>
                  <a:pt x="1124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1124" y="21600"/>
                  <a:pt x="2510" y="21600"/>
                </a:cubicBezTo>
                <a:lnTo>
                  <a:pt x="19090" y="21600"/>
                </a:lnTo>
                <a:cubicBezTo>
                  <a:pt x="20476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476" y="0"/>
                  <a:pt x="19090" y="0"/>
                </a:cubicBezTo>
                <a:lnTo>
                  <a:pt x="251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1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79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1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84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382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383" name="2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85" name="TextBox 1"/>
          <p:cNvSpPr txBox="1"/>
          <p:nvPr/>
        </p:nvSpPr>
        <p:spPr>
          <a:xfrm>
            <a:off x="1316767" y="399447"/>
            <a:ext cx="2586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(Stash)</a:t>
            </a:r>
          </a:p>
        </p:txBody>
      </p:sp>
      <p:sp>
        <p:nvSpPr>
          <p:cNvPr id="386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04.</a:t>
            </a:r>
          </a:p>
        </p:txBody>
      </p:sp>
      <p:sp>
        <p:nvSpPr>
          <p:cNvPr id="387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설정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3" name="직사각형 4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치워두기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에서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가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능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해제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후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다시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  <p:pic>
        <p:nvPicPr>
          <p:cNvPr id="394" name="스크린샷 2023-06-17 오후 8.33.23.png" descr="스크린샷 2023-06-17 오후 8.33.23.png"/>
          <p:cNvPicPr>
            <a:picLocks noChangeAspect="1"/>
          </p:cNvPicPr>
          <p:nvPr/>
        </p:nvPicPr>
        <p:blipFill>
          <a:blip r:embed="rId2"/>
          <a:srcRect l="3" r="9138"/>
          <a:stretch>
            <a:fillRect/>
          </a:stretch>
        </p:blipFill>
        <p:spPr>
          <a:xfrm>
            <a:off x="6643782" y="1543140"/>
            <a:ext cx="4035029" cy="2366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4" y="0"/>
                </a:moveTo>
                <a:cubicBezTo>
                  <a:pt x="502" y="296"/>
                  <a:pt x="221" y="699"/>
                  <a:pt x="0" y="1192"/>
                </a:cubicBezTo>
                <a:lnTo>
                  <a:pt x="0" y="21600"/>
                </a:lnTo>
                <a:lnTo>
                  <a:pt x="21587" y="21600"/>
                </a:lnTo>
                <a:cubicBezTo>
                  <a:pt x="21589" y="21528"/>
                  <a:pt x="21600" y="21460"/>
                  <a:pt x="21600" y="21386"/>
                </a:cubicBezTo>
                <a:lnTo>
                  <a:pt x="21600" y="3846"/>
                </a:lnTo>
                <a:cubicBezTo>
                  <a:pt x="21600" y="2175"/>
                  <a:pt x="21045" y="740"/>
                  <a:pt x="20238" y="0"/>
                </a:cubicBezTo>
                <a:lnTo>
                  <a:pt x="82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5" name="스크린샷 2023-06-17 오후 8.30.30.png" descr="스크린샷 2023-06-17 오후 8.30.30.png"/>
          <p:cNvPicPr>
            <a:picLocks noChangeAspect="1"/>
          </p:cNvPicPr>
          <p:nvPr/>
        </p:nvPicPr>
        <p:blipFill>
          <a:blip r:embed="rId3"/>
          <a:srcRect l="2910" r="2908"/>
          <a:stretch>
            <a:fillRect/>
          </a:stretch>
        </p:blipFill>
        <p:spPr>
          <a:xfrm>
            <a:off x="1338389" y="1900821"/>
            <a:ext cx="4135438" cy="204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" y="0"/>
                </a:moveTo>
                <a:cubicBezTo>
                  <a:pt x="18" y="222"/>
                  <a:pt x="0" y="443"/>
                  <a:pt x="0" y="673"/>
                </a:cubicBezTo>
                <a:lnTo>
                  <a:pt x="0" y="20927"/>
                </a:lnTo>
                <a:cubicBezTo>
                  <a:pt x="0" y="21157"/>
                  <a:pt x="18" y="21378"/>
                  <a:pt x="33" y="21600"/>
                </a:cubicBezTo>
                <a:lnTo>
                  <a:pt x="21567" y="21600"/>
                </a:lnTo>
                <a:cubicBezTo>
                  <a:pt x="21582" y="21378"/>
                  <a:pt x="21600" y="21157"/>
                  <a:pt x="21600" y="20927"/>
                </a:cubicBezTo>
                <a:lnTo>
                  <a:pt x="21600" y="673"/>
                </a:lnTo>
                <a:cubicBezTo>
                  <a:pt x="21600" y="443"/>
                  <a:pt x="21582" y="222"/>
                  <a:pt x="21567" y="0"/>
                </a:cubicBezTo>
                <a:lnTo>
                  <a:pt x="33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98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396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01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399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00" name="4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02" name="TextBox 1"/>
          <p:cNvSpPr txBox="1"/>
          <p:nvPr/>
        </p:nvSpPr>
        <p:spPr>
          <a:xfrm>
            <a:off x="1316768" y="399447"/>
            <a:ext cx="354160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스태시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(Stash)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03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04.</a:t>
            </a:r>
          </a:p>
        </p:txBody>
      </p:sp>
      <p:sp>
        <p:nvSpPr>
          <p:cNvPr id="404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상단바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클릭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08" name="직사각형 4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새브랜치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만들기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이후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브랜치에서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생성된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09" name="스크린샷 2023-06-17 오후 8.15.16.png" descr="스크린샷 2023-06-17 오후 8.15.16.png"/>
          <p:cNvPicPr>
            <a:picLocks noChangeAspect="1"/>
          </p:cNvPicPr>
          <p:nvPr/>
        </p:nvPicPr>
        <p:blipFill>
          <a:blip r:embed="rId2"/>
          <a:srcRect r="28755"/>
          <a:stretch>
            <a:fillRect/>
          </a:stretch>
        </p:blipFill>
        <p:spPr>
          <a:xfrm>
            <a:off x="6597465" y="1502421"/>
            <a:ext cx="4081346" cy="2728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3" y="0"/>
                </a:moveTo>
                <a:cubicBezTo>
                  <a:pt x="901" y="281"/>
                  <a:pt x="323" y="995"/>
                  <a:pt x="0" y="1945"/>
                </a:cubicBezTo>
                <a:lnTo>
                  <a:pt x="0" y="20591"/>
                </a:lnTo>
                <a:cubicBezTo>
                  <a:pt x="127" y="20966"/>
                  <a:pt x="288" y="21310"/>
                  <a:pt x="487" y="21600"/>
                </a:cubicBezTo>
                <a:lnTo>
                  <a:pt x="20827" y="21600"/>
                </a:lnTo>
                <a:cubicBezTo>
                  <a:pt x="21302" y="20909"/>
                  <a:pt x="21600" y="19946"/>
                  <a:pt x="21600" y="18876"/>
                </a:cubicBezTo>
                <a:lnTo>
                  <a:pt x="21600" y="3660"/>
                </a:lnTo>
                <a:cubicBezTo>
                  <a:pt x="21600" y="1900"/>
                  <a:pt x="20797" y="435"/>
                  <a:pt x="19712" y="0"/>
                </a:cubicBezTo>
                <a:lnTo>
                  <a:pt x="160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10" name="스크린샷 2023-06-17 오후 8.13.12.png" descr="스크린샷 2023-06-17 오후 8.13.12.png"/>
          <p:cNvPicPr>
            <a:picLocks noChangeAspect="1"/>
          </p:cNvPicPr>
          <p:nvPr/>
        </p:nvPicPr>
        <p:blipFill>
          <a:blip r:embed="rId3"/>
          <a:srcRect l="1" b="34001"/>
          <a:stretch>
            <a:fillRect/>
          </a:stretch>
        </p:blipFill>
        <p:spPr>
          <a:xfrm>
            <a:off x="1407842" y="1574919"/>
            <a:ext cx="3979303" cy="279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5" y="0"/>
                </a:moveTo>
                <a:cubicBezTo>
                  <a:pt x="425" y="297"/>
                  <a:pt x="184" y="679"/>
                  <a:pt x="0" y="1117"/>
                </a:cubicBezTo>
                <a:lnTo>
                  <a:pt x="0" y="19780"/>
                </a:lnTo>
                <a:cubicBezTo>
                  <a:pt x="455" y="20865"/>
                  <a:pt x="1280" y="21600"/>
                  <a:pt x="2232" y="21600"/>
                </a:cubicBezTo>
                <a:lnTo>
                  <a:pt x="19461" y="21600"/>
                </a:lnTo>
                <a:cubicBezTo>
                  <a:pt x="20348" y="21600"/>
                  <a:pt x="21129" y="20965"/>
                  <a:pt x="21600" y="20001"/>
                </a:cubicBezTo>
                <a:lnTo>
                  <a:pt x="21600" y="896"/>
                </a:lnTo>
                <a:cubicBezTo>
                  <a:pt x="21430" y="549"/>
                  <a:pt x="21219" y="247"/>
                  <a:pt x="20977" y="0"/>
                </a:cubicBezTo>
                <a:lnTo>
                  <a:pt x="715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13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11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16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414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15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(branch)</a:t>
            </a:r>
          </a:p>
        </p:txBody>
      </p:sp>
      <p:sp>
        <p:nvSpPr>
          <p:cNvPr id="418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05.</a:t>
            </a:r>
          </a:p>
        </p:txBody>
      </p:sp>
      <p:sp>
        <p:nvSpPr>
          <p:cNvPr id="419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직사각형 2"/>
          <p:cNvSpPr/>
          <p:nvPr/>
        </p:nvSpPr>
        <p:spPr>
          <a:xfrm>
            <a:off x="1379240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각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후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수정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23" name="직사각형 4"/>
          <p:cNvSpPr/>
          <p:nvPr/>
        </p:nvSpPr>
        <p:spPr>
          <a:xfrm>
            <a:off x="6664859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수정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상황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브랜치별로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나뉘어</a:t>
            </a:r>
            <a:r>
              <a:rPr 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24" name="스크린샷 2023-06-17 오후 8.17.47.png" descr="스크린샷 2023-06-17 오후 8.17.47.png"/>
          <p:cNvPicPr>
            <a:picLocks noChangeAspect="1"/>
          </p:cNvPicPr>
          <p:nvPr/>
        </p:nvPicPr>
        <p:blipFill>
          <a:blip r:embed="rId2"/>
          <a:srcRect l="51685" t="2984" r="8622" b="52736"/>
          <a:stretch>
            <a:fillRect/>
          </a:stretch>
        </p:blipFill>
        <p:spPr>
          <a:xfrm>
            <a:off x="6543577" y="1505423"/>
            <a:ext cx="4135439" cy="2883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0" y="0"/>
                </a:moveTo>
                <a:cubicBezTo>
                  <a:pt x="1124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1124" y="21600"/>
                  <a:pt x="2510" y="21600"/>
                </a:cubicBezTo>
                <a:lnTo>
                  <a:pt x="19090" y="21600"/>
                </a:lnTo>
                <a:cubicBezTo>
                  <a:pt x="20476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476" y="0"/>
                  <a:pt x="19090" y="0"/>
                </a:cubicBezTo>
                <a:lnTo>
                  <a:pt x="251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25" name="스크린샷 2023-06-17 오후 8.16.15.png" descr="스크린샷 2023-06-17 오후 8.16.15.png"/>
          <p:cNvPicPr>
            <a:picLocks noChangeAspect="1"/>
          </p:cNvPicPr>
          <p:nvPr/>
        </p:nvPicPr>
        <p:blipFill>
          <a:blip r:embed="rId3"/>
          <a:srcRect l="42215" r="23865"/>
          <a:stretch>
            <a:fillRect/>
          </a:stretch>
        </p:blipFill>
        <p:spPr>
          <a:xfrm>
            <a:off x="1338389" y="1505423"/>
            <a:ext cx="4135438" cy="284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0" y="0"/>
                </a:moveTo>
                <a:cubicBezTo>
                  <a:pt x="767" y="444"/>
                  <a:pt x="0" y="1830"/>
                  <a:pt x="0" y="3492"/>
                </a:cubicBezTo>
                <a:lnTo>
                  <a:pt x="0" y="18108"/>
                </a:lnTo>
                <a:cubicBezTo>
                  <a:pt x="0" y="19770"/>
                  <a:pt x="767" y="21156"/>
                  <a:pt x="1810" y="21600"/>
                </a:cubicBezTo>
                <a:lnTo>
                  <a:pt x="19790" y="21600"/>
                </a:lnTo>
                <a:cubicBezTo>
                  <a:pt x="20833" y="21156"/>
                  <a:pt x="21600" y="19770"/>
                  <a:pt x="21600" y="18108"/>
                </a:cubicBezTo>
                <a:lnTo>
                  <a:pt x="21600" y="3492"/>
                </a:lnTo>
                <a:cubicBezTo>
                  <a:pt x="21600" y="1830"/>
                  <a:pt x="20833" y="444"/>
                  <a:pt x="19790" y="0"/>
                </a:cubicBezTo>
                <a:lnTo>
                  <a:pt x="181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28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26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3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31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429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30" name="4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32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(branch)</a:t>
            </a:r>
          </a:p>
        </p:txBody>
      </p:sp>
      <p:sp>
        <p:nvSpPr>
          <p:cNvPr id="433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05.</a:t>
            </a:r>
          </a:p>
        </p:txBody>
      </p:sp>
      <p:sp>
        <p:nvSpPr>
          <p:cNvPr id="434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23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rgbClr val="D6DCE5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extBox 20"/>
          <p:cNvSpPr txBox="1"/>
          <p:nvPr/>
        </p:nvSpPr>
        <p:spPr>
          <a:xfrm>
            <a:off x="1966924" y="623608"/>
            <a:ext cx="234809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chemeClr val="accent6"/>
                </a:solidFill>
              </a:defRPr>
            </a:lvl1pPr>
          </a:lstStyle>
          <a:p>
            <a:r>
              <a:t>a table of contents</a:t>
            </a:r>
          </a:p>
        </p:txBody>
      </p:sp>
      <p:sp>
        <p:nvSpPr>
          <p:cNvPr id="118" name="TextBox 2"/>
          <p:cNvSpPr txBox="1"/>
          <p:nvPr/>
        </p:nvSpPr>
        <p:spPr>
          <a:xfrm>
            <a:off x="1038465" y="490242"/>
            <a:ext cx="73101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 spc="-300">
                <a:solidFill>
                  <a:schemeClr val="accent6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t>목차</a:t>
            </a:r>
          </a:p>
        </p:txBody>
      </p:sp>
      <p:sp>
        <p:nvSpPr>
          <p:cNvPr id="119" name="사각형: 둥근 모서리 4"/>
          <p:cNvSpPr/>
          <p:nvPr/>
        </p:nvSpPr>
        <p:spPr>
          <a:xfrm>
            <a:off x="327158" y="1205277"/>
            <a:ext cx="11519212" cy="529609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0" name="TextBox 21"/>
          <p:cNvSpPr txBox="1"/>
          <p:nvPr/>
        </p:nvSpPr>
        <p:spPr>
          <a:xfrm>
            <a:off x="1429904" y="1866107"/>
            <a:ext cx="73971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121" name="TextBox 22"/>
          <p:cNvSpPr txBox="1"/>
          <p:nvPr/>
        </p:nvSpPr>
        <p:spPr>
          <a:xfrm>
            <a:off x="2184927" y="1992365"/>
            <a:ext cx="2277821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dirty="0" err="1"/>
              <a:t>Sourcetree와</a:t>
            </a:r>
            <a:r>
              <a:rPr dirty="0"/>
              <a:t> GitHub </a:t>
            </a:r>
            <a:r>
              <a:rPr dirty="0" err="1"/>
              <a:t>연동</a:t>
            </a:r>
            <a:endParaRPr dirty="0"/>
          </a:p>
        </p:txBody>
      </p:sp>
      <p:sp>
        <p:nvSpPr>
          <p:cNvPr id="122" name="직선 연결선 6"/>
          <p:cNvSpPr/>
          <p:nvPr/>
        </p:nvSpPr>
        <p:spPr>
          <a:xfrm flipH="1">
            <a:off x="6075814" y="1539260"/>
            <a:ext cx="1" cy="4744846"/>
          </a:xfrm>
          <a:prstGeom prst="line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TextBox 32"/>
          <p:cNvSpPr txBox="1"/>
          <p:nvPr/>
        </p:nvSpPr>
        <p:spPr>
          <a:xfrm>
            <a:off x="1429904" y="2653279"/>
            <a:ext cx="73971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02.</a:t>
            </a:r>
          </a:p>
        </p:txBody>
      </p:sp>
      <p:sp>
        <p:nvSpPr>
          <p:cNvPr id="124" name="TextBox 34"/>
          <p:cNvSpPr txBox="1"/>
          <p:nvPr/>
        </p:nvSpPr>
        <p:spPr>
          <a:xfrm>
            <a:off x="2211374" y="2775901"/>
            <a:ext cx="185919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리셋</a:t>
            </a:r>
            <a:r>
              <a:rPr lang="en-US" dirty="0"/>
              <a:t>(Reset)</a:t>
            </a:r>
            <a:endParaRPr dirty="0"/>
          </a:p>
        </p:txBody>
      </p:sp>
      <p:sp>
        <p:nvSpPr>
          <p:cNvPr id="125" name="TextBox 35"/>
          <p:cNvSpPr txBox="1"/>
          <p:nvPr/>
        </p:nvSpPr>
        <p:spPr>
          <a:xfrm>
            <a:off x="1429904" y="3433837"/>
            <a:ext cx="73971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03.</a:t>
            </a:r>
          </a:p>
        </p:txBody>
      </p:sp>
      <p:sp>
        <p:nvSpPr>
          <p:cNvPr id="126" name="TextBox 36"/>
          <p:cNvSpPr txBox="1"/>
          <p:nvPr/>
        </p:nvSpPr>
        <p:spPr>
          <a:xfrm>
            <a:off x="2207544" y="3605414"/>
            <a:ext cx="24196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리버트</a:t>
            </a:r>
            <a:r>
              <a:rPr lang="en-US" dirty="0"/>
              <a:t>(Revert)</a:t>
            </a:r>
            <a:endParaRPr dirty="0"/>
          </a:p>
        </p:txBody>
      </p:sp>
      <p:sp>
        <p:nvSpPr>
          <p:cNvPr id="127" name="TextBox 37"/>
          <p:cNvSpPr txBox="1"/>
          <p:nvPr/>
        </p:nvSpPr>
        <p:spPr>
          <a:xfrm>
            <a:off x="1447955" y="4159271"/>
            <a:ext cx="739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04.</a:t>
            </a:r>
          </a:p>
        </p:txBody>
      </p:sp>
      <p:sp>
        <p:nvSpPr>
          <p:cNvPr id="128" name="TextBox 38"/>
          <p:cNvSpPr txBox="1"/>
          <p:nvPr/>
        </p:nvSpPr>
        <p:spPr>
          <a:xfrm>
            <a:off x="2229770" y="4289156"/>
            <a:ext cx="338641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스태시</a:t>
            </a:r>
            <a:r>
              <a:rPr lang="en-US" dirty="0"/>
              <a:t>(</a:t>
            </a:r>
            <a:r>
              <a:rPr lang="en-US" dirty="0" err="1"/>
              <a:t>Stach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29" name="TextBox 39"/>
          <p:cNvSpPr txBox="1"/>
          <p:nvPr/>
        </p:nvSpPr>
        <p:spPr>
          <a:xfrm>
            <a:off x="1467832" y="4955550"/>
            <a:ext cx="73971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05.</a:t>
            </a:r>
          </a:p>
        </p:txBody>
      </p:sp>
      <p:sp>
        <p:nvSpPr>
          <p:cNvPr id="130" name="TextBox 40"/>
          <p:cNvSpPr txBox="1"/>
          <p:nvPr/>
        </p:nvSpPr>
        <p:spPr>
          <a:xfrm>
            <a:off x="2207544" y="5099282"/>
            <a:ext cx="240391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브렌치</a:t>
            </a:r>
            <a:r>
              <a:rPr lang="en-US" dirty="0"/>
              <a:t>(Branch)</a:t>
            </a:r>
            <a:endParaRPr dirty="0"/>
          </a:p>
        </p:txBody>
      </p:sp>
      <p:sp>
        <p:nvSpPr>
          <p:cNvPr id="131" name="TextBox 42"/>
          <p:cNvSpPr txBox="1"/>
          <p:nvPr/>
        </p:nvSpPr>
        <p:spPr>
          <a:xfrm>
            <a:off x="6843586" y="1816747"/>
            <a:ext cx="739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06.</a:t>
            </a:r>
          </a:p>
        </p:txBody>
      </p:sp>
      <p:sp>
        <p:nvSpPr>
          <p:cNvPr id="132" name="TextBox 44"/>
          <p:cNvSpPr txBox="1"/>
          <p:nvPr/>
        </p:nvSpPr>
        <p:spPr>
          <a:xfrm>
            <a:off x="6843931" y="2559346"/>
            <a:ext cx="6838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07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3" name="TextBox 45"/>
          <p:cNvSpPr txBox="1"/>
          <p:nvPr/>
        </p:nvSpPr>
        <p:spPr>
          <a:xfrm>
            <a:off x="7815254" y="1965127"/>
            <a:ext cx="11166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머지</a:t>
            </a:r>
            <a:r>
              <a:rPr lang="en-US" dirty="0"/>
              <a:t>(Merge)</a:t>
            </a:r>
            <a:endParaRPr dirty="0"/>
          </a:p>
        </p:txBody>
      </p:sp>
      <p:sp>
        <p:nvSpPr>
          <p:cNvPr id="134" name="TextBox 47"/>
          <p:cNvSpPr txBox="1"/>
          <p:nvPr/>
        </p:nvSpPr>
        <p:spPr>
          <a:xfrm>
            <a:off x="7870575" y="2695445"/>
            <a:ext cx="6581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dirty="0"/>
              <a:t>풀</a:t>
            </a:r>
            <a:r>
              <a:rPr lang="en-US" dirty="0"/>
              <a:t>(Pull)</a:t>
            </a:r>
            <a:r>
              <a:rPr dirty="0"/>
              <a:t> </a:t>
            </a:r>
          </a:p>
        </p:txBody>
      </p:sp>
      <p:sp>
        <p:nvSpPr>
          <p:cNvPr id="135" name="TextBox 1"/>
          <p:cNvSpPr txBox="1"/>
          <p:nvPr/>
        </p:nvSpPr>
        <p:spPr>
          <a:xfrm>
            <a:off x="6871291" y="3203519"/>
            <a:ext cx="739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08.</a:t>
            </a:r>
          </a:p>
        </p:txBody>
      </p:sp>
      <p:sp>
        <p:nvSpPr>
          <p:cNvPr id="136" name="TextBox 3"/>
          <p:cNvSpPr txBox="1"/>
          <p:nvPr/>
        </p:nvSpPr>
        <p:spPr>
          <a:xfrm>
            <a:off x="7847378" y="4603703"/>
            <a:ext cx="10156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rPr dirty="0" err="1"/>
              <a:t>패치</a:t>
            </a:r>
            <a:r>
              <a:rPr lang="en-US" dirty="0"/>
              <a:t>(Patch)</a:t>
            </a:r>
            <a:endParaRPr dirty="0"/>
          </a:p>
        </p:txBody>
      </p:sp>
      <p:sp>
        <p:nvSpPr>
          <p:cNvPr id="137" name="TextBox 5"/>
          <p:cNvSpPr txBox="1"/>
          <p:nvPr/>
        </p:nvSpPr>
        <p:spPr>
          <a:xfrm>
            <a:off x="6889762" y="5119798"/>
            <a:ext cx="6838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11</a:t>
            </a:r>
            <a:r>
              <a:rPr dirty="0"/>
              <a:t>.</a:t>
            </a:r>
          </a:p>
        </p:txBody>
      </p:sp>
      <p:sp>
        <p:nvSpPr>
          <p:cNvPr id="138" name="TextBox 7"/>
          <p:cNvSpPr txBox="1"/>
          <p:nvPr/>
        </p:nvSpPr>
        <p:spPr>
          <a:xfrm>
            <a:off x="7802842" y="5141236"/>
            <a:ext cx="6099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lvl1pPr>
          </a:lstStyle>
          <a:p>
            <a:r>
              <a:t>Q &amp; A</a:t>
            </a:r>
          </a:p>
        </p:txBody>
      </p:sp>
      <p:sp>
        <p:nvSpPr>
          <p:cNvPr id="2" name="TextBox 44">
            <a:extLst>
              <a:ext uri="{FF2B5EF4-FFF2-40B4-BE49-F238E27FC236}">
                <a16:creationId xmlns:a16="http://schemas.microsoft.com/office/drawing/2014/main" id="{A55B00FB-6F44-54AF-88F6-A7247EFE0EE9}"/>
              </a:ext>
            </a:extLst>
          </p:cNvPr>
          <p:cNvSpPr txBox="1"/>
          <p:nvPr/>
        </p:nvSpPr>
        <p:spPr>
          <a:xfrm>
            <a:off x="6843586" y="3160772"/>
            <a:ext cx="923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endParaRPr dirty="0"/>
          </a:p>
        </p:txBody>
      </p:sp>
      <p:sp>
        <p:nvSpPr>
          <p:cNvPr id="3" name="TextBox 47">
            <a:extLst>
              <a:ext uri="{FF2B5EF4-FFF2-40B4-BE49-F238E27FC236}">
                <a16:creationId xmlns:a16="http://schemas.microsoft.com/office/drawing/2014/main" id="{39DDA6F5-A8A8-0DE5-317F-15DF0B466B76}"/>
              </a:ext>
            </a:extLst>
          </p:cNvPr>
          <p:cNvSpPr txBox="1"/>
          <p:nvPr/>
        </p:nvSpPr>
        <p:spPr>
          <a:xfrm>
            <a:off x="7815254" y="3387535"/>
            <a:ext cx="99161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ko-KR" altLang="en-US" dirty="0"/>
              <a:t>푸시</a:t>
            </a:r>
            <a:r>
              <a:rPr lang="en-US" altLang="ko-KR" dirty="0"/>
              <a:t>(Push)</a:t>
            </a:r>
            <a:r>
              <a:rPr dirty="0"/>
              <a:t>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CE38582-0DAD-62FB-F2EF-B11CF5255298}"/>
              </a:ext>
            </a:extLst>
          </p:cNvPr>
          <p:cNvSpPr txBox="1"/>
          <p:nvPr/>
        </p:nvSpPr>
        <p:spPr>
          <a:xfrm>
            <a:off x="6862056" y="3839730"/>
            <a:ext cx="739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09.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FBA0B3-D724-E41E-0867-242B0E3072BC}"/>
              </a:ext>
            </a:extLst>
          </p:cNvPr>
          <p:cNvSpPr txBox="1"/>
          <p:nvPr/>
        </p:nvSpPr>
        <p:spPr>
          <a:xfrm>
            <a:off x="6880527" y="4478041"/>
            <a:ext cx="6838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10</a:t>
            </a:r>
            <a:r>
              <a:rPr dirty="0"/>
              <a:t>.</a:t>
            </a: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DD043A99-F91C-CB8C-67AD-7AB14D72F564}"/>
              </a:ext>
            </a:extLst>
          </p:cNvPr>
          <p:cNvSpPr txBox="1"/>
          <p:nvPr/>
        </p:nvSpPr>
        <p:spPr>
          <a:xfrm>
            <a:off x="7815254" y="4018165"/>
            <a:ext cx="17594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ko-KR" altLang="en-US" dirty="0"/>
              <a:t>풀</a:t>
            </a:r>
            <a:r>
              <a:rPr lang="en-US" altLang="ko-KR" dirty="0"/>
              <a:t>&amp;</a:t>
            </a:r>
            <a:r>
              <a:rPr lang="ko-KR" altLang="en-US" dirty="0"/>
              <a:t>푸시</a:t>
            </a:r>
            <a:r>
              <a:rPr lang="en-US" altLang="ko-KR" dirty="0"/>
              <a:t>(Pull &amp;Push)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7" name="직사각형 2"/>
          <p:cNvSpPr/>
          <p:nvPr/>
        </p:nvSpPr>
        <p:spPr>
          <a:xfrm>
            <a:off x="4046240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수정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커밋된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상황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브랜치별로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나뉘어</a:t>
            </a:r>
            <a:r>
              <a:rPr 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endParaRPr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38" name="스크린샷 2023-06-17 오후 8.20.13.png" descr="스크린샷 2023-06-17 오후 8.20.13.png"/>
          <p:cNvPicPr>
            <a:picLocks noChangeAspect="1"/>
          </p:cNvPicPr>
          <p:nvPr/>
        </p:nvPicPr>
        <p:blipFill>
          <a:blip r:embed="rId2"/>
          <a:srcRect l="48219" t="1" r="17860" b="2"/>
          <a:stretch>
            <a:fillRect/>
          </a:stretch>
        </p:blipFill>
        <p:spPr>
          <a:xfrm>
            <a:off x="4005389" y="1724895"/>
            <a:ext cx="4135438" cy="240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6" y="0"/>
                </a:moveTo>
                <a:cubicBezTo>
                  <a:pt x="132" y="637"/>
                  <a:pt x="0" y="1367"/>
                  <a:pt x="0" y="2156"/>
                </a:cubicBezTo>
                <a:lnTo>
                  <a:pt x="0" y="19444"/>
                </a:lnTo>
                <a:cubicBezTo>
                  <a:pt x="0" y="20233"/>
                  <a:pt x="132" y="20963"/>
                  <a:pt x="346" y="21600"/>
                </a:cubicBezTo>
                <a:lnTo>
                  <a:pt x="21254" y="21600"/>
                </a:lnTo>
                <a:cubicBezTo>
                  <a:pt x="21468" y="20963"/>
                  <a:pt x="21600" y="20233"/>
                  <a:pt x="21600" y="19444"/>
                </a:cubicBezTo>
                <a:lnTo>
                  <a:pt x="21600" y="2156"/>
                </a:lnTo>
                <a:cubicBezTo>
                  <a:pt x="21600" y="1367"/>
                  <a:pt x="21468" y="637"/>
                  <a:pt x="21254" y="0"/>
                </a:cubicBezTo>
                <a:lnTo>
                  <a:pt x="346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41" name="모서리가 둥근 직사각형 54"/>
          <p:cNvGrpSpPr/>
          <p:nvPr/>
        </p:nvGrpSpPr>
        <p:grpSpPr>
          <a:xfrm>
            <a:off x="4134195" y="1067376"/>
            <a:ext cx="458029" cy="307341"/>
            <a:chOff x="0" y="0"/>
            <a:chExt cx="458028" cy="307340"/>
          </a:xfrm>
        </p:grpSpPr>
        <p:sp>
          <p:nvSpPr>
            <p:cNvPr id="439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5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442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(branch)</a:t>
            </a:r>
          </a:p>
        </p:txBody>
      </p:sp>
      <p:sp>
        <p:nvSpPr>
          <p:cNvPr id="443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05.</a:t>
            </a:r>
          </a:p>
        </p:txBody>
      </p:sp>
      <p:sp>
        <p:nvSpPr>
          <p:cNvPr id="444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직사각형 4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사각형: 둥근 모서리 6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68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66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71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469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70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72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06.</a:t>
            </a:r>
          </a:p>
        </p:txBody>
      </p:sp>
      <p:sp>
        <p:nvSpPr>
          <p:cNvPr id="473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474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머지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(Merge)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</p:txBody>
      </p:sp>
      <p:sp>
        <p:nvSpPr>
          <p:cNvPr id="475" name="TextBox 12"/>
          <p:cNvSpPr txBox="1"/>
          <p:nvPr/>
        </p:nvSpPr>
        <p:spPr>
          <a:xfrm>
            <a:off x="2604928" y="493965"/>
            <a:ext cx="6006116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spc="-300">
                <a:solidFill>
                  <a:srgbClr val="404040"/>
                </a:solidFill>
              </a:defRPr>
            </a:pPr>
            <a:r>
              <a:rPr dirty="0" err="1"/>
              <a:t>새로</a:t>
            </a:r>
            <a:r>
              <a:rPr dirty="0"/>
              <a:t>  </a:t>
            </a:r>
            <a:r>
              <a:rPr dirty="0" err="1"/>
              <a:t>생성한브랜치에서</a:t>
            </a:r>
            <a:r>
              <a:rPr dirty="0"/>
              <a:t> </a:t>
            </a:r>
            <a:r>
              <a:rPr dirty="0" err="1"/>
              <a:t>만든</a:t>
            </a:r>
            <a:r>
              <a:rPr dirty="0"/>
              <a:t> </a:t>
            </a:r>
            <a:r>
              <a:rPr dirty="0" err="1"/>
              <a:t>커밋과</a:t>
            </a:r>
            <a:r>
              <a:rPr dirty="0"/>
              <a:t> </a:t>
            </a:r>
            <a:r>
              <a:rPr dirty="0" err="1"/>
              <a:t>기존</a:t>
            </a:r>
            <a:r>
              <a:rPr dirty="0"/>
              <a:t>   </a:t>
            </a:r>
            <a:r>
              <a:rPr dirty="0" err="1"/>
              <a:t>메인브랜치</a:t>
            </a:r>
            <a:r>
              <a:rPr dirty="0"/>
              <a:t> </a:t>
            </a:r>
            <a:r>
              <a:rPr dirty="0" err="1"/>
              <a:t>합치는</a:t>
            </a:r>
            <a:r>
              <a:rPr dirty="0"/>
              <a:t> </a:t>
            </a:r>
            <a:r>
              <a:rPr dirty="0" err="1"/>
              <a:t>작업</a:t>
            </a:r>
            <a:r>
              <a:rPr dirty="0"/>
              <a:t>  </a:t>
            </a:r>
          </a:p>
        </p:txBody>
      </p:sp>
      <p:sp>
        <p:nvSpPr>
          <p:cNvPr id="476" name="직사각형 1"/>
          <p:cNvSpPr/>
          <p:nvPr/>
        </p:nvSpPr>
        <p:spPr>
          <a:xfrm>
            <a:off x="3024483" y="2024743"/>
            <a:ext cx="2409614" cy="26811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TextBox 5"/>
          <p:cNvSpPr txBox="1"/>
          <p:nvPr/>
        </p:nvSpPr>
        <p:spPr>
          <a:xfrm>
            <a:off x="1545881" y="4977948"/>
            <a:ext cx="37203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b="1"/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머지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할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파일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위에서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병합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78" name="직사각형 11"/>
          <p:cNvSpPr/>
          <p:nvPr/>
        </p:nvSpPr>
        <p:spPr>
          <a:xfrm>
            <a:off x="6543675" y="2024743"/>
            <a:ext cx="4135040" cy="26811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TextBox 14"/>
          <p:cNvSpPr txBox="1"/>
          <p:nvPr/>
        </p:nvSpPr>
        <p:spPr>
          <a:xfrm>
            <a:off x="6811758" y="4931783"/>
            <a:ext cx="372035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b="1"/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머지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후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메인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위치가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테스트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브랜치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위치와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똑같은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위치로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바뀌어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있는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것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6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84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87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06.</a:t>
            </a:r>
          </a:p>
        </p:txBody>
      </p:sp>
      <p:sp>
        <p:nvSpPr>
          <p:cNvPr id="488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489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머지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(Merge)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</p:txBody>
      </p:sp>
      <p:sp>
        <p:nvSpPr>
          <p:cNvPr id="490" name="TextBox 1"/>
          <p:cNvSpPr txBox="1"/>
          <p:nvPr/>
        </p:nvSpPr>
        <p:spPr>
          <a:xfrm>
            <a:off x="1512915" y="4856110"/>
            <a:ext cx="369848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Git이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알아서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코드를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합쳐주지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못하는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경우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충돌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발생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→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직접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어떤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코드를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남겨둘지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결정해줘야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함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직사각형 2"/>
          <p:cNvSpPr/>
          <p:nvPr/>
        </p:nvSpPr>
        <p:spPr>
          <a:xfrm>
            <a:off x="3963443" y="4403604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작업에 필요한 파일을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pull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주소에서 가져옵니다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6" name="사각형: 둥근 모서리 7"/>
          <p:cNvSpPr/>
          <p:nvPr/>
        </p:nvSpPr>
        <p:spPr>
          <a:xfrm>
            <a:off x="3902851" y="1384854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9" name="모서리가 둥근 직사각형 54"/>
          <p:cNvGrpSpPr/>
          <p:nvPr/>
        </p:nvGrpSpPr>
        <p:grpSpPr>
          <a:xfrm>
            <a:off x="3902851" y="886878"/>
            <a:ext cx="458029" cy="307341"/>
            <a:chOff x="0" y="0"/>
            <a:chExt cx="458028" cy="307340"/>
          </a:xfrm>
        </p:grpSpPr>
        <p:sp>
          <p:nvSpPr>
            <p:cNvPr id="49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503" name="TextBox 1"/>
          <p:cNvSpPr txBox="1"/>
          <p:nvPr/>
        </p:nvSpPr>
        <p:spPr>
          <a:xfrm>
            <a:off x="1316767" y="399447"/>
            <a:ext cx="2586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</a:defRPr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풀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Pull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</p:txBody>
      </p:sp>
      <p:sp>
        <p:nvSpPr>
          <p:cNvPr id="504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07.</a:t>
            </a:r>
          </a:p>
        </p:txBody>
      </p:sp>
      <p:sp>
        <p:nvSpPr>
          <p:cNvPr id="505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직사각형 2"/>
          <p:cNvSpPr/>
          <p:nvPr/>
        </p:nvSpPr>
        <p:spPr>
          <a:xfrm>
            <a:off x="3963443" y="4403604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개발자는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개발자가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푸시한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작업물을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풀해서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작업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6" name="사각형: 둥근 모서리 7"/>
          <p:cNvSpPr/>
          <p:nvPr/>
        </p:nvSpPr>
        <p:spPr>
          <a:xfrm>
            <a:off x="3902851" y="1384854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9" name="모서리가 둥근 직사각형 54"/>
          <p:cNvGrpSpPr/>
          <p:nvPr/>
        </p:nvGrpSpPr>
        <p:grpSpPr>
          <a:xfrm>
            <a:off x="3902851" y="886878"/>
            <a:ext cx="458029" cy="307341"/>
            <a:chOff x="0" y="0"/>
            <a:chExt cx="458028" cy="307340"/>
          </a:xfrm>
        </p:grpSpPr>
        <p:sp>
          <p:nvSpPr>
            <p:cNvPr id="49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503" name="TextBox 1"/>
          <p:cNvSpPr txBox="1"/>
          <p:nvPr/>
        </p:nvSpPr>
        <p:spPr>
          <a:xfrm>
            <a:off x="1316767" y="399447"/>
            <a:ext cx="2586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</a:defRPr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풀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Pull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  <a:r>
              <a:rPr 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nd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04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07.</a:t>
            </a:r>
          </a:p>
        </p:txBody>
      </p:sp>
      <p:sp>
        <p:nvSpPr>
          <p:cNvPr id="505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  <p:extLst>
      <p:ext uri="{BB962C8B-B14F-4D97-AF65-F5344CB8AC3E}">
        <p14:creationId xmlns:p14="http://schemas.microsoft.com/office/powerpoint/2010/main" val="382825142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직사각형 2"/>
          <p:cNvSpPr/>
          <p:nvPr/>
        </p:nvSpPr>
        <p:spPr>
          <a:xfrm>
            <a:off x="1379240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개발자가 작업한 파일을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깃허브에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올리기 위해 설정된 장소로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push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48" name="직사각형 4"/>
          <p:cNvSpPr/>
          <p:nvPr/>
        </p:nvSpPr>
        <p:spPr>
          <a:xfrm>
            <a:off x="6664859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개발자가 작업한 파일을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깃허브에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올리기 위해 설정된 장소로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push</a:t>
            </a:r>
            <a:endParaRPr lang="ko-KR" altLang="en-US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49" name="사각형: 둥근 모서리 6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3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51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1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56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454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55" name="2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57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푸시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(push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  <p:sp>
        <p:nvSpPr>
          <p:cNvPr id="458" name="TextBox 2"/>
          <p:cNvSpPr txBox="1"/>
          <p:nvPr/>
        </p:nvSpPr>
        <p:spPr>
          <a:xfrm>
            <a:off x="506602" y="154586"/>
            <a:ext cx="8136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</a:t>
            </a:r>
            <a:r>
              <a:rPr lang="en-US" dirty="0"/>
              <a:t>8</a:t>
            </a:r>
            <a:r>
              <a:rPr dirty="0"/>
              <a:t>.</a:t>
            </a:r>
          </a:p>
        </p:txBody>
      </p:sp>
      <p:sp>
        <p:nvSpPr>
          <p:cNvPr id="459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  <p:extLst>
      <p:ext uri="{BB962C8B-B14F-4D97-AF65-F5344CB8AC3E}">
        <p14:creationId xmlns:p14="http://schemas.microsoft.com/office/powerpoint/2010/main" val="30259242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직사각형 2"/>
          <p:cNvSpPr/>
          <p:nvPr/>
        </p:nvSpPr>
        <p:spPr>
          <a:xfrm>
            <a:off x="1379240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개발자가 먼저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커밋을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했기 때문에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개발자의 작업이 거절당합니다</a:t>
            </a:r>
            <a:endParaRPr b="1" dirty="0"/>
          </a:p>
        </p:txBody>
      </p:sp>
      <p:sp>
        <p:nvSpPr>
          <p:cNvPr id="448" name="직사각형 4"/>
          <p:cNvSpPr/>
          <p:nvPr/>
        </p:nvSpPr>
        <p:spPr>
          <a:xfrm>
            <a:off x="6664859" y="4504676"/>
            <a:ext cx="4014157" cy="1592878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개발자는 충돌 해결을 통해 툴을</a:t>
            </a:r>
            <a:endParaRPr lang="en-US" altLang="ko-KR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이용할 것인지 팀원 혹은 본인 작업물을 이용할 것인지 선택</a:t>
            </a:r>
            <a:endParaRPr lang="ko-KR" altLang="en-US" b="1" dirty="0"/>
          </a:p>
        </p:txBody>
      </p:sp>
      <p:sp>
        <p:nvSpPr>
          <p:cNvPr id="449" name="사각형: 둥근 모서리 6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3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451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1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456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454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455" name="2"/>
            <p:cNvSpPr txBox="1"/>
            <p:nvPr/>
          </p:nvSpPr>
          <p:spPr>
            <a:xfrm>
              <a:off x="87453" y="0"/>
              <a:ext cx="2831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457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푸시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push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  <p:sp>
        <p:nvSpPr>
          <p:cNvPr id="458" name="TextBox 2"/>
          <p:cNvSpPr txBox="1"/>
          <p:nvPr/>
        </p:nvSpPr>
        <p:spPr>
          <a:xfrm>
            <a:off x="506602" y="154586"/>
            <a:ext cx="8136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</a:t>
            </a:r>
            <a:r>
              <a:rPr lang="en-US" dirty="0"/>
              <a:t>8</a:t>
            </a:r>
            <a:r>
              <a:rPr dirty="0"/>
              <a:t>.</a:t>
            </a:r>
          </a:p>
        </p:txBody>
      </p:sp>
      <p:sp>
        <p:nvSpPr>
          <p:cNvPr id="459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  <p:extLst>
      <p:ext uri="{BB962C8B-B14F-4D97-AF65-F5344CB8AC3E}">
        <p14:creationId xmlns:p14="http://schemas.microsoft.com/office/powerpoint/2010/main" val="29576191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직사각형 2"/>
          <p:cNvSpPr/>
          <p:nvPr/>
        </p:nvSpPr>
        <p:spPr>
          <a:xfrm>
            <a:off x="3963443" y="4403604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선택 후 </a:t>
            </a: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푸시를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다시 실행하면 정상적으로 작업물이 올라감</a:t>
            </a:r>
            <a:endParaRPr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6" name="사각형: 둥근 모서리 7"/>
          <p:cNvSpPr/>
          <p:nvPr/>
        </p:nvSpPr>
        <p:spPr>
          <a:xfrm>
            <a:off x="3902851" y="1384854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9" name="모서리가 둥근 직사각형 54"/>
          <p:cNvGrpSpPr/>
          <p:nvPr/>
        </p:nvGrpSpPr>
        <p:grpSpPr>
          <a:xfrm>
            <a:off x="3902851" y="886878"/>
            <a:ext cx="458029" cy="307341"/>
            <a:chOff x="0" y="0"/>
            <a:chExt cx="458028" cy="307340"/>
          </a:xfrm>
        </p:grpSpPr>
        <p:sp>
          <p:nvSpPr>
            <p:cNvPr id="49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sp>
        <p:nvSpPr>
          <p:cNvPr id="503" name="TextBox 1"/>
          <p:cNvSpPr txBox="1"/>
          <p:nvPr/>
        </p:nvSpPr>
        <p:spPr>
          <a:xfrm>
            <a:off x="1316767" y="399447"/>
            <a:ext cx="2586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</a:defRPr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푸시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(push)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04" name="TextBox 2"/>
          <p:cNvSpPr txBox="1"/>
          <p:nvPr/>
        </p:nvSpPr>
        <p:spPr>
          <a:xfrm>
            <a:off x="506602" y="154586"/>
            <a:ext cx="8136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</a:t>
            </a:r>
            <a:r>
              <a:rPr lang="en-US" dirty="0"/>
              <a:t>8</a:t>
            </a:r>
            <a:r>
              <a:rPr dirty="0"/>
              <a:t>.</a:t>
            </a:r>
          </a:p>
        </p:txBody>
      </p:sp>
      <p:sp>
        <p:nvSpPr>
          <p:cNvPr id="505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  <p:extLst>
      <p:ext uri="{BB962C8B-B14F-4D97-AF65-F5344CB8AC3E}">
        <p14:creationId xmlns:p14="http://schemas.microsoft.com/office/powerpoint/2010/main" val="4280293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직사각형 2"/>
          <p:cNvSpPr/>
          <p:nvPr/>
        </p:nvSpPr>
        <p:spPr>
          <a:xfrm>
            <a:off x="3963443" y="4403604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깃허브에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들어가서 최종 작업물이 업로드 되었는지 확인</a:t>
            </a:r>
            <a:endParaRPr lang="en-US" altLang="ko-KR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6" name="사각형: 둥근 모서리 7"/>
          <p:cNvSpPr/>
          <p:nvPr/>
        </p:nvSpPr>
        <p:spPr>
          <a:xfrm>
            <a:off x="3902851" y="1384854"/>
            <a:ext cx="4135343" cy="2883300"/>
          </a:xfrm>
          <a:prstGeom prst="roundRect">
            <a:avLst>
              <a:gd name="adj" fmla="val 16667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499" name="모서리가 둥근 직사각형 54"/>
          <p:cNvGrpSpPr/>
          <p:nvPr/>
        </p:nvGrpSpPr>
        <p:grpSpPr>
          <a:xfrm>
            <a:off x="3902851" y="886878"/>
            <a:ext cx="458029" cy="307341"/>
            <a:chOff x="0" y="0"/>
            <a:chExt cx="458028" cy="307340"/>
          </a:xfrm>
        </p:grpSpPr>
        <p:sp>
          <p:nvSpPr>
            <p:cNvPr id="49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503" name="TextBox 1"/>
          <p:cNvSpPr txBox="1"/>
          <p:nvPr/>
        </p:nvSpPr>
        <p:spPr>
          <a:xfrm>
            <a:off x="1316767" y="399447"/>
            <a:ext cx="2586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</a:defRPr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&amp;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푸시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 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Pull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&amp;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push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</p:txBody>
      </p:sp>
      <p:sp>
        <p:nvSpPr>
          <p:cNvPr id="504" name="TextBox 2"/>
          <p:cNvSpPr txBox="1"/>
          <p:nvPr/>
        </p:nvSpPr>
        <p:spPr>
          <a:xfrm>
            <a:off x="506602" y="154586"/>
            <a:ext cx="8136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rPr dirty="0"/>
              <a:t>0</a:t>
            </a:r>
            <a:r>
              <a:rPr lang="en-US" dirty="0"/>
              <a:t>9</a:t>
            </a:r>
            <a:r>
              <a:rPr dirty="0"/>
              <a:t>.</a:t>
            </a:r>
          </a:p>
        </p:txBody>
      </p:sp>
      <p:sp>
        <p:nvSpPr>
          <p:cNvPr id="505" name="TextBox 3"/>
          <p:cNvSpPr txBox="1"/>
          <p:nvPr/>
        </p:nvSpPr>
        <p:spPr>
          <a:xfrm>
            <a:off x="1357357" y="150042"/>
            <a:ext cx="270287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 to use GitHub </a:t>
            </a:r>
          </a:p>
        </p:txBody>
      </p:sp>
    </p:spTree>
    <p:extLst>
      <p:ext uri="{BB962C8B-B14F-4D97-AF65-F5344CB8AC3E}">
        <p14:creationId xmlns:p14="http://schemas.microsoft.com/office/powerpoint/2010/main" val="95695763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직사각형 44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직사각형 2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직사각형 4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사각형: 둥근 모서리 6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사각형: 둥근 모서리 7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4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512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17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515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516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18" name="TextBox 1"/>
          <p:cNvSpPr txBox="1"/>
          <p:nvPr/>
        </p:nvSpPr>
        <p:spPr>
          <a:xfrm>
            <a:off x="1316767" y="399447"/>
            <a:ext cx="258608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-300">
                <a:solidFill>
                  <a:srgbClr val="404040"/>
                </a:solidFill>
              </a:defRPr>
            </a:lvl1pPr>
          </a:lstStyle>
          <a:p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패치</a:t>
            </a:r>
            <a:r>
              <a:rPr 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(Patch)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</p:txBody>
      </p:sp>
      <p:sp>
        <p:nvSpPr>
          <p:cNvPr id="519" name="TextBox 2"/>
          <p:cNvSpPr txBox="1"/>
          <p:nvPr/>
        </p:nvSpPr>
        <p:spPr>
          <a:xfrm>
            <a:off x="506602" y="154586"/>
            <a:ext cx="81368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10</a:t>
            </a:r>
            <a:r>
              <a:rPr dirty="0"/>
              <a:t>.</a:t>
            </a:r>
          </a:p>
        </p:txBody>
      </p:sp>
      <p:sp>
        <p:nvSpPr>
          <p:cNvPr id="520" name="TextBox 3"/>
          <p:cNvSpPr txBox="1"/>
          <p:nvPr/>
        </p:nvSpPr>
        <p:spPr>
          <a:xfrm>
            <a:off x="1357357" y="150042"/>
            <a:ext cx="3122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dirty="0"/>
              <a:t>#</a:t>
            </a:r>
            <a:r>
              <a:rPr dirty="0">
                <a:latin typeface="+mj-lt"/>
                <a:ea typeface="+mj-ea"/>
                <a:cs typeface="+mj-cs"/>
                <a:sym typeface="Pretendard"/>
              </a:rPr>
              <a:t>How to use </a:t>
            </a:r>
            <a:r>
              <a:rPr dirty="0" err="1">
                <a:latin typeface="+mj-lt"/>
                <a:ea typeface="+mj-ea"/>
                <a:cs typeface="+mj-cs"/>
                <a:sym typeface="Pretendard"/>
              </a:rPr>
              <a:t>Sourcetree</a:t>
            </a:r>
            <a:endParaRPr dirty="0">
              <a:latin typeface="+mj-lt"/>
              <a:ea typeface="+mj-ea"/>
              <a:cs typeface="+mj-cs"/>
              <a:sym typeface="Pretendard"/>
            </a:endParaRPr>
          </a:p>
        </p:txBody>
      </p:sp>
      <p:sp>
        <p:nvSpPr>
          <p:cNvPr id="521" name="TextBox 3"/>
          <p:cNvSpPr txBox="1"/>
          <p:nvPr/>
        </p:nvSpPr>
        <p:spPr>
          <a:xfrm>
            <a:off x="6969795" y="4856110"/>
            <a:ext cx="340428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Pull버튼에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숫자가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뜨는지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여부로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원격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저장소에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변화가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있는지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확인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가능함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  <p:sp>
        <p:nvSpPr>
          <p:cNvPr id="522" name="TextBox 10"/>
          <p:cNvSpPr txBox="1"/>
          <p:nvPr/>
        </p:nvSpPr>
        <p:spPr>
          <a:xfrm>
            <a:off x="1558703" y="4977948"/>
            <a:ext cx="35234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패치를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클릭하고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모든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원격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저장소에서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가져오기</a:t>
            </a:r>
            <a:r>
              <a:rPr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  <a:endParaRPr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23" name="직사각형 11"/>
          <p:cNvSpPr/>
          <p:nvPr/>
        </p:nvSpPr>
        <p:spPr>
          <a:xfrm>
            <a:off x="2299552" y="2199514"/>
            <a:ext cx="1917343" cy="215213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직사각형 16"/>
          <p:cNvSpPr/>
          <p:nvPr/>
        </p:nvSpPr>
        <p:spPr>
          <a:xfrm>
            <a:off x="7020925" y="1836579"/>
            <a:ext cx="332039" cy="40538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142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143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144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들어가서 윗줄에 있는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Remote 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</a:p>
        </p:txBody>
      </p:sp>
      <p:sp>
        <p:nvSpPr>
          <p:cNvPr id="145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SzPct val="100000"/>
              <a:buFont typeface="Arial"/>
              <a:buChar char="•"/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계정추가를 선택 후 호스팅 </a:t>
            </a:r>
          </a:p>
          <a:p>
            <a:pPr algn="ctr"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    서비스 창에서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를 선택</a:t>
            </a:r>
          </a:p>
        </p:txBody>
      </p:sp>
      <p:sp>
        <p:nvSpPr>
          <p:cNvPr id="146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0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148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149" name="2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3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151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56" name="직사각형 12"/>
          <p:cNvSpPr/>
          <p:nvPr/>
        </p:nvSpPr>
        <p:spPr>
          <a:xfrm>
            <a:off x="1536004" y="1661681"/>
            <a:ext cx="320411" cy="479058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14"/>
          <p:cNvSpPr/>
          <p:nvPr/>
        </p:nvSpPr>
        <p:spPr>
          <a:xfrm>
            <a:off x="7583175" y="2547889"/>
            <a:ext cx="1250106" cy="182442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Box 13"/>
          <p:cNvSpPr txBox="1"/>
          <p:nvPr/>
        </p:nvSpPr>
        <p:spPr>
          <a:xfrm>
            <a:off x="4915068" y="2767279"/>
            <a:ext cx="2361864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t>Q&amp;A</a:t>
            </a:r>
          </a:p>
        </p:txBody>
      </p:sp>
      <p:sp>
        <p:nvSpPr>
          <p:cNvPr id="527" name="직사각형 1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Box 13"/>
          <p:cNvSpPr txBox="1"/>
          <p:nvPr/>
        </p:nvSpPr>
        <p:spPr>
          <a:xfrm>
            <a:off x="4231321" y="2875002"/>
            <a:ext cx="372935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 b="1">
                <a:solidFill>
                  <a:srgbClr val="FFFFFF"/>
                </a:solidFill>
                <a:latin typeface="Pretendard ExtraBold"/>
                <a:ea typeface="Pretendard ExtraBold"/>
                <a:cs typeface="Pretendard ExtraBold"/>
                <a:sym typeface="Pretendard ExtraBold"/>
              </a:defRPr>
            </a:lvl1pPr>
          </a:lstStyle>
          <a:p>
            <a:r>
              <a:t>감사합니다</a:t>
            </a:r>
          </a:p>
        </p:txBody>
      </p:sp>
      <p:sp>
        <p:nvSpPr>
          <p:cNvPr id="530" name="직사각형 1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161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162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163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아래쪽 토큰 새로 고침을 클릭</a:t>
            </a:r>
          </a:p>
        </p:txBody>
      </p:sp>
      <p:sp>
        <p:nvSpPr>
          <p:cNvPr id="164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SzPct val="100000"/>
              <a:buFont typeface="Arial"/>
              <a:buChar char="•"/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인터넷이 켜지면서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</a:p>
          <a:p>
            <a:pPr algn="ctr"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     연결하는 창이 열림</a:t>
            </a:r>
          </a:p>
        </p:txBody>
      </p:sp>
      <p:sp>
        <p:nvSpPr>
          <p:cNvPr id="165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16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168" name="4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2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170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3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75" name="직사각형 1"/>
          <p:cNvSpPr/>
          <p:nvPr/>
        </p:nvSpPr>
        <p:spPr>
          <a:xfrm>
            <a:off x="2672349" y="3312931"/>
            <a:ext cx="1615571" cy="261816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179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180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181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아래쪽 확인 버튼을 클릭</a:t>
            </a:r>
          </a:p>
        </p:txBody>
      </p:sp>
      <p:sp>
        <p:nvSpPr>
          <p:cNvPr id="182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SzPct val="100000"/>
              <a:buFont typeface="Arial"/>
              <a:buChar char="•"/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다시 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로 돌아오면 </a:t>
            </a:r>
          </a:p>
          <a:p>
            <a:pPr algn="ctr"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 인증성공이라는 초록 버튼이 생성되어 있음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아래쪽 확인 버튼을 클릭</a:t>
            </a:r>
          </a:p>
        </p:txBody>
      </p:sp>
      <p:sp>
        <p:nvSpPr>
          <p:cNvPr id="183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7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185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186" name="6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90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188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5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93" name="직사각형 1"/>
          <p:cNvSpPr/>
          <p:nvPr/>
        </p:nvSpPr>
        <p:spPr>
          <a:xfrm>
            <a:off x="3444535" y="3277420"/>
            <a:ext cx="924351" cy="220383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198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199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00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계정이 추가 되었는지 확인</a:t>
            </a:r>
          </a:p>
        </p:txBody>
      </p:sp>
      <p:sp>
        <p:nvSpPr>
          <p:cNvPr id="201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새로고침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버튼을 누르면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GitHub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있던 프로젝트가 연동됨</a:t>
            </a:r>
          </a:p>
        </p:txBody>
      </p:sp>
      <p:sp>
        <p:nvSpPr>
          <p:cNvPr id="202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모서리가 둥근 직사각형 54"/>
          <p:cNvGrpSpPr/>
          <p:nvPr/>
        </p:nvGrpSpPr>
        <p:grpSpPr>
          <a:xfrm>
            <a:off x="6664115" y="1067376"/>
            <a:ext cx="458029" cy="307341"/>
            <a:chOff x="0" y="0"/>
            <a:chExt cx="458028" cy="307340"/>
          </a:xfrm>
        </p:grpSpPr>
        <p:sp>
          <p:nvSpPr>
            <p:cNvPr id="204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pPr>
              <a:endParaRPr/>
            </a:p>
          </p:txBody>
        </p:sp>
        <p:sp>
          <p:nvSpPr>
            <p:cNvPr id="205" name="8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209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207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7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212" name="직사각형 1"/>
          <p:cNvSpPr/>
          <p:nvPr/>
        </p:nvSpPr>
        <p:spPr>
          <a:xfrm>
            <a:off x="1513283" y="2776303"/>
            <a:ext cx="1916202" cy="323641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직사각형 12"/>
          <p:cNvSpPr/>
          <p:nvPr/>
        </p:nvSpPr>
        <p:spPr>
          <a:xfrm>
            <a:off x="10116435" y="2196280"/>
            <a:ext cx="474363" cy="28946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217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218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19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SSH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키 등록을 위해</a:t>
            </a:r>
          </a:p>
          <a:p>
            <a:pPr>
              <a:defRPr b="1"/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 도구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-SSH Key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생성 또는 불러오기</a:t>
            </a:r>
          </a:p>
        </p:txBody>
      </p:sp>
      <p:sp>
        <p:nvSpPr>
          <p:cNvPr id="220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Generate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버튼 선택</a:t>
            </a:r>
          </a:p>
        </p:txBody>
      </p:sp>
      <p:sp>
        <p:nvSpPr>
          <p:cNvPr id="221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5" name="모서리가 둥근 직사각형 54"/>
          <p:cNvGrpSpPr/>
          <p:nvPr/>
        </p:nvGrpSpPr>
        <p:grpSpPr>
          <a:xfrm>
            <a:off x="6664115" y="959426"/>
            <a:ext cx="458029" cy="523241"/>
            <a:chOff x="0" y="0"/>
            <a:chExt cx="458028" cy="523240"/>
          </a:xfrm>
        </p:grpSpPr>
        <p:sp>
          <p:nvSpPr>
            <p:cNvPr id="223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10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228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226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9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231" name="직사각형 1"/>
          <p:cNvSpPr/>
          <p:nvPr/>
        </p:nvSpPr>
        <p:spPr>
          <a:xfrm>
            <a:off x="2726214" y="1680828"/>
            <a:ext cx="1188839" cy="183483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직사각형 12"/>
          <p:cNvSpPr/>
          <p:nvPr/>
        </p:nvSpPr>
        <p:spPr>
          <a:xfrm>
            <a:off x="9066349" y="3166929"/>
            <a:ext cx="734599" cy="171074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236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237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38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생성된 키는 복사해서 메모장에 넣어두기</a:t>
            </a:r>
          </a:p>
        </p:txBody>
      </p:sp>
      <p:sp>
        <p:nvSpPr>
          <p:cNvPr id="239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아래쪽에 생성된 아이콘 클릭</a:t>
            </a:r>
          </a:p>
        </p:txBody>
      </p:sp>
      <p:sp>
        <p:nvSpPr>
          <p:cNvPr id="240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4" name="모서리가 둥근 직사각형 54"/>
          <p:cNvGrpSpPr/>
          <p:nvPr/>
        </p:nvGrpSpPr>
        <p:grpSpPr>
          <a:xfrm>
            <a:off x="6664115" y="959426"/>
            <a:ext cx="458029" cy="523241"/>
            <a:chOff x="0" y="0"/>
            <a:chExt cx="458028" cy="523240"/>
          </a:xfrm>
        </p:grpSpPr>
        <p:sp>
          <p:nvSpPr>
            <p:cNvPr id="242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12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247" name="모서리가 둥근 직사각형 54"/>
          <p:cNvGrpSpPr/>
          <p:nvPr/>
        </p:nvGrpSpPr>
        <p:grpSpPr>
          <a:xfrm>
            <a:off x="1467195" y="1067376"/>
            <a:ext cx="458029" cy="307341"/>
            <a:chOff x="0" y="0"/>
            <a:chExt cx="458028" cy="307340"/>
          </a:xfrm>
        </p:grpSpPr>
        <p:sp>
          <p:nvSpPr>
            <p:cNvPr id="245" name="모서리가 둥근 직사각형"/>
            <p:cNvSpPr/>
            <p:nvPr/>
          </p:nvSpPr>
          <p:spPr>
            <a:xfrm>
              <a:off x="0" y="1118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11"/>
            <p:cNvSpPr txBox="1"/>
            <p:nvPr/>
          </p:nvSpPr>
          <p:spPr>
            <a:xfrm>
              <a:off x="87453" y="0"/>
              <a:ext cx="283122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250" name="직사각형 12"/>
          <p:cNvSpPr/>
          <p:nvPr/>
        </p:nvSpPr>
        <p:spPr>
          <a:xfrm>
            <a:off x="8431173" y="3974627"/>
            <a:ext cx="322209" cy="392665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직사각형 5"/>
          <p:cNvSpPr/>
          <p:nvPr/>
        </p:nvSpPr>
        <p:spPr>
          <a:xfrm>
            <a:off x="0" y="6570598"/>
            <a:ext cx="12192001" cy="2874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TextBox 1"/>
          <p:cNvSpPr txBox="1"/>
          <p:nvPr/>
        </p:nvSpPr>
        <p:spPr>
          <a:xfrm>
            <a:off x="1316767" y="399447"/>
            <a:ext cx="28188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-300">
                <a:solidFill>
                  <a:srgbClr val="404040"/>
                </a:solidFill>
                <a:latin typeface="HY울릉도M"/>
                <a:ea typeface="HY울릉도M"/>
                <a:cs typeface="HY울릉도M"/>
                <a:sym typeface="HY울릉도M"/>
              </a:defRPr>
            </a:pP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GitHub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연동</a:t>
            </a:r>
          </a:p>
        </p:txBody>
      </p:sp>
      <p:sp>
        <p:nvSpPr>
          <p:cNvPr id="254" name="TextBox 2"/>
          <p:cNvSpPr txBox="1"/>
          <p:nvPr/>
        </p:nvSpPr>
        <p:spPr>
          <a:xfrm>
            <a:off x="506602" y="154586"/>
            <a:ext cx="880949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chemeClr val="accent6"/>
                </a:solidFill>
              </a:defRPr>
            </a:lvl1pPr>
          </a:lstStyle>
          <a:p>
            <a:r>
              <a:t>01.</a:t>
            </a:r>
          </a:p>
        </p:txBody>
      </p:sp>
      <p:sp>
        <p:nvSpPr>
          <p:cNvPr id="255" name="TextBox 3"/>
          <p:cNvSpPr txBox="1"/>
          <p:nvPr/>
        </p:nvSpPr>
        <p:spPr>
          <a:xfrm>
            <a:off x="1357357" y="150041"/>
            <a:ext cx="316037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spc="300">
                <a:solidFill>
                  <a:srgbClr val="387D96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t>#</a:t>
            </a:r>
            <a:r>
              <a:rPr>
                <a:latin typeface="+mj-lt"/>
                <a:ea typeface="+mj-ea"/>
                <a:cs typeface="+mj-cs"/>
                <a:sym typeface="Pretendard"/>
              </a:rPr>
              <a:t>How to use Sourcetree</a:t>
            </a:r>
          </a:p>
        </p:txBody>
      </p:sp>
      <p:sp>
        <p:nvSpPr>
          <p:cNvPr id="256" name="직사각형 3"/>
          <p:cNvSpPr/>
          <p:nvPr/>
        </p:nvSpPr>
        <p:spPr>
          <a:xfrm>
            <a:off x="1379240" y="4504676"/>
            <a:ext cx="4014157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생성된 창에서 </a:t>
            </a: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Add Key  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</a:p>
        </p:txBody>
      </p:sp>
      <p:sp>
        <p:nvSpPr>
          <p:cNvPr id="257" name="직사각형 9"/>
          <p:cNvSpPr/>
          <p:nvPr/>
        </p:nvSpPr>
        <p:spPr>
          <a:xfrm>
            <a:off x="6664859" y="4504676"/>
            <a:ext cx="4014158" cy="1592877"/>
          </a:xfrm>
          <a:prstGeom prst="rect">
            <a:avLst/>
          </a:prstGeom>
          <a:solidFill>
            <a:srgbClr val="F0F4F6"/>
          </a:solidFill>
          <a:ln w="12700">
            <a:miter lim="400000"/>
          </a:ln>
        </p:spPr>
        <p:txBody>
          <a:bodyPr lIns="45719" rIns="45719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SSH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키가 </a:t>
            </a:r>
            <a:r>
              <a:rPr lang="en-US" altLang="ko-KR" b="1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Sourcetree</a:t>
            </a:r>
            <a:r>
              <a:rPr lang="ko-KR" altLang="en-US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저장된 것을 확인 가능</a:t>
            </a:r>
          </a:p>
        </p:txBody>
      </p:sp>
      <p:sp>
        <p:nvSpPr>
          <p:cNvPr id="258" name="사각형: 둥근 모서리 11"/>
          <p:cNvSpPr/>
          <p:nvPr/>
        </p:nvSpPr>
        <p:spPr>
          <a:xfrm>
            <a:off x="6543372" y="1483993"/>
            <a:ext cx="4135344" cy="2883300"/>
          </a:xfrm>
          <a:prstGeom prst="roundRect">
            <a:avLst>
              <a:gd name="adj" fmla="val 1666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사각형: 둥근 모서리 13"/>
          <p:cNvSpPr/>
          <p:nvPr/>
        </p:nvSpPr>
        <p:spPr>
          <a:xfrm>
            <a:off x="1338389" y="1483991"/>
            <a:ext cx="4135343" cy="28833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2" name="모서리가 둥근 직사각형 54"/>
          <p:cNvGrpSpPr/>
          <p:nvPr/>
        </p:nvGrpSpPr>
        <p:grpSpPr>
          <a:xfrm>
            <a:off x="6664115" y="959426"/>
            <a:ext cx="458029" cy="523241"/>
            <a:chOff x="0" y="0"/>
            <a:chExt cx="458028" cy="523240"/>
          </a:xfrm>
        </p:grpSpPr>
        <p:sp>
          <p:nvSpPr>
            <p:cNvPr id="260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14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14</a:t>
              </a:r>
            </a:p>
          </p:txBody>
        </p:sp>
      </p:grpSp>
      <p:grpSp>
        <p:nvGrpSpPr>
          <p:cNvPr id="265" name="모서리가 둥근 직사각형 54"/>
          <p:cNvGrpSpPr/>
          <p:nvPr/>
        </p:nvGrpSpPr>
        <p:grpSpPr>
          <a:xfrm>
            <a:off x="1467195" y="959426"/>
            <a:ext cx="458029" cy="523241"/>
            <a:chOff x="0" y="0"/>
            <a:chExt cx="458028" cy="523240"/>
          </a:xfrm>
        </p:grpSpPr>
        <p:sp>
          <p:nvSpPr>
            <p:cNvPr id="263" name="모서리가 둥근 직사각형"/>
            <p:cNvSpPr/>
            <p:nvPr/>
          </p:nvSpPr>
          <p:spPr>
            <a:xfrm>
              <a:off x="0" y="119132"/>
              <a:ext cx="458029" cy="284976"/>
            </a:xfrm>
            <a:prstGeom prst="roundRect">
              <a:avLst>
                <a:gd name="adj" fmla="val 50000"/>
              </a:avLst>
            </a:prstGeom>
            <a:solidFill>
              <a:srgbClr val="A38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13"/>
            <p:cNvSpPr txBox="1"/>
            <p:nvPr/>
          </p:nvSpPr>
          <p:spPr>
            <a:xfrm>
              <a:off x="87453" y="0"/>
              <a:ext cx="283122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양재깨비체B"/>
                  <a:ea typeface="양재깨비체B"/>
                  <a:cs typeface="양재깨비체B"/>
                  <a:sym typeface="양재깨비체B"/>
                </a:defRPr>
              </a:lvl1pPr>
            </a:lstStyle>
            <a:p>
              <a:r>
                <a:t>13</a:t>
              </a:r>
            </a:p>
          </p:txBody>
        </p:sp>
      </p:grpSp>
      <p:sp>
        <p:nvSpPr>
          <p:cNvPr id="268" name="직사각형 12"/>
          <p:cNvSpPr/>
          <p:nvPr/>
        </p:nvSpPr>
        <p:spPr>
          <a:xfrm>
            <a:off x="2057081" y="3356535"/>
            <a:ext cx="526321" cy="21316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0000FF"/>
      </a:hlink>
      <a:folHlink>
        <a:srgbClr val="FF00FF"/>
      </a:folHlink>
    </a:clrScheme>
    <a:fontScheme name="Office 테마">
      <a:majorFont>
        <a:latin typeface="Pretendard"/>
        <a:ea typeface="Pretendard"/>
        <a:cs typeface="Pretendard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Pretendar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Pretendar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0000FF"/>
      </a:hlink>
      <a:folHlink>
        <a:srgbClr val="FF00FF"/>
      </a:folHlink>
    </a:clrScheme>
    <a:fontScheme name="Office 테마">
      <a:majorFont>
        <a:latin typeface="Pretendard"/>
        <a:ea typeface="Pretendard"/>
        <a:cs typeface="Pretendard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Pretendar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Pretendar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872</Words>
  <Application>Microsoft Office PowerPoint</Application>
  <PresentationFormat>와이드스크린</PresentationFormat>
  <Paragraphs>218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-apple-system</vt:lpstr>
      <vt:lpstr>HY울릉도M</vt:lpstr>
      <vt:lpstr>Pretendard</vt:lpstr>
      <vt:lpstr>Pretendard ExtraBold</vt:lpstr>
      <vt:lpstr>굴림체</vt:lpstr>
      <vt:lpstr>맑은 고딕</vt:lpstr>
      <vt:lpstr>양재깨비체B</vt:lpstr>
      <vt:lpstr>함초롬바탕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강성록</cp:lastModifiedBy>
  <cp:revision>4</cp:revision>
  <dcterms:modified xsi:type="dcterms:W3CDTF">2023-06-18T12:58:34Z</dcterms:modified>
</cp:coreProperties>
</file>